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Comfortaa" pitchFamily="2" charset="0"/>
      <p:regular r:id="rId5"/>
      <p:bold r:id="rId6"/>
    </p:embeddedFont>
    <p:embeddedFont>
      <p:font typeface="Impact" panose="020B0806030902050204" pitchFamily="34" charset="0"/>
      <p:regular r:id="rId7"/>
    </p:embeddedFont>
    <p:embeddedFont>
      <p:font typeface="Oswald" pitchFamily="2" charset="77"/>
      <p:regular r:id="rId8"/>
      <p:bold r:id="rId9"/>
    </p:embeddedFont>
    <p:embeddedFont>
      <p:font typeface="Roboto Mono" pitchFamily="49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" roundtripDataSignature="AMtx7miQydRKLNGtvypclFRE3C7MAQig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3A84E3-EDEE-4AC5-8DF2-DC100B7C1AB1}">
  <a:tblStyle styleId="{403A84E3-EDEE-4AC5-8DF2-DC100B7C1AB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3"/>
    <p:restoredTop sz="94553"/>
  </p:normalViewPr>
  <p:slideViewPr>
    <p:cSldViewPr snapToGrid="0">
      <p:cViewPr varScale="1">
        <p:scale>
          <a:sx n="104" d="100"/>
          <a:sy n="104" d="100"/>
        </p:scale>
        <p:origin x="4152" y="21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19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"/>
          <p:cNvSpPr txBox="1">
            <a:spLocks noGrp="1"/>
          </p:cNvSpPr>
          <p:nvPr>
            <p:ph type="ctrTitle"/>
          </p:nvPr>
        </p:nvSpPr>
        <p:spPr>
          <a:xfrm>
            <a:off x="1014875" y="378550"/>
            <a:ext cx="5517900" cy="9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spcBef>
                <a:spcPts val="1200"/>
              </a:spcBef>
              <a:buSzPts val="1100"/>
            </a:pPr>
            <a:r>
              <a:rPr lang="en" sz="2600" dirty="0">
                <a:latin typeface="Impact"/>
                <a:ea typeface="Impact"/>
                <a:cs typeface="Impact"/>
                <a:sym typeface="Impact"/>
              </a:rPr>
              <a:t>We are Wild about Learning!</a:t>
            </a:r>
            <a:br>
              <a:rPr lang="en" sz="2600" dirty="0">
                <a:latin typeface="Roboto Mono"/>
                <a:ea typeface="Roboto Mono"/>
                <a:cs typeface="Impact"/>
              </a:rPr>
            </a:br>
            <a:endParaRPr lang="en" sz="1800" dirty="0">
              <a:latin typeface="Impact"/>
              <a:ea typeface="Roboto Mono"/>
              <a:cs typeface="Roboto Mono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877100" y="124825"/>
            <a:ext cx="55179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Kindergarten Newsletter – </a:t>
            </a:r>
            <a:r>
              <a:rPr lang="en" dirty="0">
                <a:latin typeface="Comfortaa"/>
                <a:ea typeface="Comfortaa"/>
                <a:cs typeface="Comfortaa"/>
                <a:sym typeface="Comfortaa"/>
              </a:rPr>
              <a:t>August 22-26</a:t>
            </a:r>
            <a:r>
              <a:rPr lang="en" sz="1400" b="0" i="0" u="none" strike="noStrike" cap="none" dirty="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, </a:t>
            </a:r>
            <a:r>
              <a:rPr lang="en" dirty="0">
                <a:latin typeface="Comfortaa"/>
                <a:ea typeface="Comfortaa"/>
                <a:cs typeface="Comfortaa"/>
                <a:sym typeface="Comfortaa"/>
              </a:rPr>
              <a:t>2022</a:t>
            </a:r>
            <a:endParaRPr sz="1400" b="0" i="0" u="none" strike="noStrike" cap="none" dirty="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aphicFrame>
        <p:nvGraphicFramePr>
          <p:cNvPr id="59" name="Google Shape;59;p1"/>
          <p:cNvGraphicFramePr/>
          <p:nvPr>
            <p:extLst>
              <p:ext uri="{D42A27DB-BD31-4B8C-83A1-F6EECF244321}">
                <p14:modId xmlns:p14="http://schemas.microsoft.com/office/powerpoint/2010/main" val="4118239035"/>
              </p:ext>
            </p:extLst>
          </p:nvPr>
        </p:nvGraphicFramePr>
        <p:xfrm>
          <a:off x="266700" y="1353538"/>
          <a:ext cx="3458675" cy="214868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525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IMPORTANT </a:t>
                      </a:r>
                      <a:r>
                        <a:rPr lang="en" sz="16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EVENTS</a:t>
                      </a:r>
                      <a:endParaRPr sz="1600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25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Parents will be able to eat lunch with their child beginning in September.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27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The EXPERT in anything was once a BEGINNER!</a:t>
                      </a:r>
                      <a:endParaRPr sz="10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0" name="Google Shape;60;p1"/>
          <p:cNvGraphicFramePr/>
          <p:nvPr>
            <p:extLst>
              <p:ext uri="{D42A27DB-BD31-4B8C-83A1-F6EECF244321}">
                <p14:modId xmlns:p14="http://schemas.microsoft.com/office/powerpoint/2010/main" val="2273416849"/>
              </p:ext>
            </p:extLst>
          </p:nvPr>
        </p:nvGraphicFramePr>
        <p:xfrm>
          <a:off x="3803200" y="1345924"/>
          <a:ext cx="3676650" cy="169611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80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30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HOMEWORK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8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Mon. – Thurs.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ELA Sheet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Math HW Pages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Practice Sight Words List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Read 10 minutes per night</a:t>
                      </a:r>
                      <a:endParaRPr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Google Shape;61;p1"/>
          <p:cNvGraphicFramePr/>
          <p:nvPr>
            <p:extLst>
              <p:ext uri="{D42A27DB-BD31-4B8C-83A1-F6EECF244321}">
                <p14:modId xmlns:p14="http://schemas.microsoft.com/office/powerpoint/2010/main" val="265363453"/>
              </p:ext>
            </p:extLst>
          </p:nvPr>
        </p:nvGraphicFramePr>
        <p:xfrm>
          <a:off x="266688" y="3324387"/>
          <a:ext cx="3458675" cy="2915741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981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ASSESSMENTS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150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ELA</a:t>
                      </a:r>
                      <a:endParaRPr sz="1400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3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stem Font Regular"/>
                        <a:buNone/>
                      </a:pPr>
                      <a:r>
                        <a:rPr lang="en-US" sz="1400" u="none" strike="noStrike" cap="none" dirty="0">
                          <a:latin typeface="Comfortaa"/>
                          <a:sym typeface="Comfortaa"/>
                        </a:rPr>
                        <a:t>none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754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Math</a:t>
                      </a:r>
                      <a:endParaRPr sz="1400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</a:rPr>
                        <a:t>none</a:t>
                      </a:r>
                      <a:endParaRPr lang="en" sz="1400" u="none" strike="noStrike" cap="none" dirty="0">
                        <a:latin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2" name="Google Shape;62;p1"/>
          <p:cNvGraphicFramePr/>
          <p:nvPr>
            <p:extLst>
              <p:ext uri="{D42A27DB-BD31-4B8C-83A1-F6EECF244321}">
                <p14:modId xmlns:p14="http://schemas.microsoft.com/office/powerpoint/2010/main" val="4084794865"/>
              </p:ext>
            </p:extLst>
          </p:nvPr>
        </p:nvGraphicFramePr>
        <p:xfrm>
          <a:off x="3803200" y="3293913"/>
          <a:ext cx="3676650" cy="2555879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65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Breakfast and Lunch</a:t>
                      </a:r>
                      <a:endParaRPr sz="16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45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Please fill out the lunch application online and make sure your child brings money or has money on their account for meals. 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   Please be here before 7:20 for breakfast.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Breakfast $1.75        Lunch $3.00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3" name="Google Shape;63;p1"/>
          <p:cNvGraphicFramePr/>
          <p:nvPr>
            <p:extLst>
              <p:ext uri="{D42A27DB-BD31-4B8C-83A1-F6EECF244321}">
                <p14:modId xmlns:p14="http://schemas.microsoft.com/office/powerpoint/2010/main" val="1840266861"/>
              </p:ext>
            </p:extLst>
          </p:nvPr>
        </p:nvGraphicFramePr>
        <p:xfrm>
          <a:off x="266684" y="6419097"/>
          <a:ext cx="3458675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29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40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MATH SKILLS 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1875">
                <a:tc gridSpan="2">
                  <a:txBody>
                    <a:bodyPr/>
                    <a:lstStyle/>
                    <a:p>
                      <a:pPr marL="1397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None/>
                      </a:pP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Drawing 1,2,3</a:t>
                      </a:r>
                      <a:endParaRPr lang="en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Counting 1,2,3</a:t>
                      </a:r>
                      <a:endParaRPr lang="en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5" name="Google Shape;65;p1"/>
          <p:cNvGraphicFramePr/>
          <p:nvPr>
            <p:extLst>
              <p:ext uri="{D42A27DB-BD31-4B8C-83A1-F6EECF244321}">
                <p14:modId xmlns:p14="http://schemas.microsoft.com/office/powerpoint/2010/main" val="1908428152"/>
              </p:ext>
            </p:extLst>
          </p:nvPr>
        </p:nvGraphicFramePr>
        <p:xfrm>
          <a:off x="3773825" y="5650737"/>
          <a:ext cx="3676650" cy="302821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437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REMINDERS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3841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Please make sure all money is sent in your child’s blue folder labeled and sealed.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2300" baseline="300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If your child is absent, please send an excuse with the following information: Child’s name, date of absence, teacher’s name, and reason for absence.</a:t>
                      </a:r>
                    </a:p>
                  </a:txBody>
                  <a:tcPr marL="91450" marR="91450" marT="91450" marB="9145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6" name="Google Shape;66;p1"/>
          <p:cNvSpPr/>
          <p:nvPr/>
        </p:nvSpPr>
        <p:spPr>
          <a:xfrm>
            <a:off x="3104275" y="849805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-3012141" y="9789459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E87D3DC-F8DE-A04C-ABE2-7B5EF1D70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108113"/>
              </p:ext>
            </p:extLst>
          </p:nvPr>
        </p:nvGraphicFramePr>
        <p:xfrm>
          <a:off x="266685" y="7797899"/>
          <a:ext cx="3458675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458675">
                  <a:extLst>
                    <a:ext uri="{9D8B030D-6E8A-4147-A177-3AD203B41FA5}">
                      <a16:colId xmlns:a16="http://schemas.microsoft.com/office/drawing/2014/main" val="871930247"/>
                    </a:ext>
                  </a:extLst>
                </a:gridCol>
              </a:tblGrid>
              <a:tr h="39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SCHOOL SAFETY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40816"/>
                  </a:ext>
                </a:extLst>
              </a:tr>
              <a:tr h="651875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6:55-7:30 am- Student arrival</a:t>
                      </a:r>
                    </a:p>
                    <a:p>
                      <a:pPr marL="13970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2:00 pm –Student Dismissal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552752"/>
                  </a:ext>
                </a:extLst>
              </a:tr>
            </a:tbl>
          </a:graphicData>
        </a:graphic>
      </p:graphicFrame>
      <p:pic>
        <p:nvPicPr>
          <p:cNvPr id="1026" name="Picture 2" descr="Header cliparts ">
            <a:extLst>
              <a:ext uri="{FF2B5EF4-FFF2-40B4-BE49-F238E27FC236}">
                <a16:creationId xmlns:a16="http://schemas.microsoft.com/office/drawing/2014/main" id="{5BB0E0AB-2C31-83EC-07B0-5BAFF22B1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85" y="8951824"/>
            <a:ext cx="2902871" cy="92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unny smiling Giraffe Childrens vector illustration of Cheerful funny giraffe giraffe cartoon stock illustrations">
            <a:extLst>
              <a:ext uri="{FF2B5EF4-FFF2-40B4-BE49-F238E27FC236}">
                <a16:creationId xmlns:a16="http://schemas.microsoft.com/office/drawing/2014/main" id="{5AC85A83-CD3C-471F-85D4-6645208883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45" y="82108"/>
            <a:ext cx="788276" cy="1263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iger Cartoon Royalty Free SVG, Cliparts, Vectors, And Stock Illustration.  Image 13446433.">
            <a:extLst>
              <a:ext uri="{FF2B5EF4-FFF2-40B4-BE49-F238E27FC236}">
                <a16:creationId xmlns:a16="http://schemas.microsoft.com/office/drawing/2014/main" id="{B43F5E5C-222C-7BF2-E166-96DBA6C786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301" y="461400"/>
            <a:ext cx="969554" cy="88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remium Vector | Cartoon wild animals in the jungle">
            <a:extLst>
              <a:ext uri="{FF2B5EF4-FFF2-40B4-BE49-F238E27FC236}">
                <a16:creationId xmlns:a16="http://schemas.microsoft.com/office/drawing/2014/main" id="{E4220D59-5C9D-0B15-8F60-0F3F366081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6255" y="8520972"/>
            <a:ext cx="2768600" cy="1412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ctrTitle"/>
          </p:nvPr>
        </p:nvSpPr>
        <p:spPr>
          <a:xfrm>
            <a:off x="264899" y="576075"/>
            <a:ext cx="3922200" cy="6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l">
              <a:spcBef>
                <a:spcPts val="1200"/>
              </a:spcBef>
              <a:buSzPts val="1100"/>
            </a:pPr>
            <a:r>
              <a:rPr lang="en" sz="2600">
                <a:latin typeface="Oswald"/>
                <a:ea typeface="Oswald"/>
                <a:cs typeface="Oswald"/>
                <a:sym typeface="Oswald"/>
              </a:rPr>
              <a:t>Module 1,  Week 1: </a:t>
            </a:r>
            <a:r>
              <a:rPr lang="en" sz="2000">
                <a:latin typeface="Oswald"/>
                <a:ea typeface="Oswald"/>
                <a:cs typeface="Oswald"/>
                <a:sym typeface="Oswald"/>
              </a:rPr>
              <a:t>Curious about Kindergarten!</a:t>
            </a:r>
            <a:endParaRPr lang="en" sz="2000">
              <a:latin typeface="Oswald"/>
              <a:ea typeface="Oswald"/>
              <a:cs typeface="Oswald"/>
            </a:endParaRPr>
          </a:p>
        </p:txBody>
      </p:sp>
      <p:graphicFrame>
        <p:nvGraphicFramePr>
          <p:cNvPr id="81" name="Google Shape;81;p2"/>
          <p:cNvGraphicFramePr/>
          <p:nvPr>
            <p:extLst>
              <p:ext uri="{D42A27DB-BD31-4B8C-83A1-F6EECF244321}">
                <p14:modId xmlns:p14="http://schemas.microsoft.com/office/powerpoint/2010/main" val="2423102334"/>
              </p:ext>
            </p:extLst>
          </p:nvPr>
        </p:nvGraphicFramePr>
        <p:xfrm>
          <a:off x="224250" y="2467447"/>
          <a:ext cx="2240200" cy="11316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2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50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PHONICS 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500">
                <a:tc rowSpan="2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>
                          <a:latin typeface="Comfortaa"/>
                          <a:ea typeface="Comfortaa"/>
                          <a:cs typeface="Comfortaa"/>
                        </a:rPr>
                        <a:t>Introduce Letters:</a:t>
                      </a:r>
                      <a:endParaRPr lang="en" sz="1400" b="1" u="none" strike="noStrike" cap="none" dirty="0"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>
                          <a:latin typeface="Comfortaa"/>
                          <a:ea typeface="Comfortaa"/>
                          <a:cs typeface="Comfortaa"/>
                        </a:rPr>
                        <a:t>Aa-Ff</a:t>
                      </a:r>
                      <a:endParaRPr lang="en" sz="14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5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2" name="Google Shape;82;p2"/>
          <p:cNvGraphicFramePr/>
          <p:nvPr>
            <p:extLst>
              <p:ext uri="{D42A27DB-BD31-4B8C-83A1-F6EECF244321}">
                <p14:modId xmlns:p14="http://schemas.microsoft.com/office/powerpoint/2010/main" val="2508363866"/>
              </p:ext>
            </p:extLst>
          </p:nvPr>
        </p:nvGraphicFramePr>
        <p:xfrm>
          <a:off x="224238" y="1361060"/>
          <a:ext cx="7323925" cy="9692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59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ESSENTIAL QUESTION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50">
                <a:tc rowSpan="4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What will I discover in Kindergarten?</a:t>
                      </a:r>
                      <a:endParaRPr lang="en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3" name="Google Shape;83;p2"/>
          <p:cNvGraphicFramePr/>
          <p:nvPr>
            <p:extLst>
              <p:ext uri="{D42A27DB-BD31-4B8C-83A1-F6EECF244321}">
                <p14:modId xmlns:p14="http://schemas.microsoft.com/office/powerpoint/2010/main" val="1310556390"/>
              </p:ext>
            </p:extLst>
          </p:nvPr>
        </p:nvGraphicFramePr>
        <p:xfrm>
          <a:off x="224238" y="3704049"/>
          <a:ext cx="2240200" cy="117176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92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WORDS TO KNOW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700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>
                          <a:latin typeface="Comfortaa"/>
                        </a:rPr>
                        <a:t>the</a:t>
                      </a:r>
                      <a:endParaRPr lang="en-US" dirty="0">
                        <a:latin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37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4" name="Google Shape;84;p2"/>
          <p:cNvGraphicFramePr/>
          <p:nvPr>
            <p:extLst>
              <p:ext uri="{D42A27DB-BD31-4B8C-83A1-F6EECF244321}">
                <p14:modId xmlns:p14="http://schemas.microsoft.com/office/powerpoint/2010/main" val="918578357"/>
              </p:ext>
            </p:extLst>
          </p:nvPr>
        </p:nvGraphicFramePr>
        <p:xfrm>
          <a:off x="2564074" y="4552299"/>
          <a:ext cx="4943425" cy="2163811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478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VOCABULARY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400">
                <a:tc rowSpan="4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BIG IDEA WORDS: </a:t>
                      </a:r>
                      <a:r>
                        <a:rPr lang="en" sz="1400" b="1" u="none" strike="noStrike" cap="non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discover, dream, partners</a:t>
                      </a:r>
                      <a:endParaRPr lang="en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POWER WORDS</a:t>
                      </a:r>
                      <a:r>
                        <a:rPr lang="en" sz="1400" u="none" strike="noStrike" cap="non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:</a:t>
                      </a:r>
                      <a:r>
                        <a:rPr lang="en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 plan, polite, share</a:t>
                      </a:r>
                      <a:endParaRPr sz="1400" u="none" strike="noStrike" cap="none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613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5" name="Google Shape;85;p2"/>
          <p:cNvGraphicFramePr/>
          <p:nvPr>
            <p:extLst>
              <p:ext uri="{D42A27DB-BD31-4B8C-83A1-F6EECF244321}">
                <p14:modId xmlns:p14="http://schemas.microsoft.com/office/powerpoint/2010/main" val="19373526"/>
              </p:ext>
            </p:extLst>
          </p:nvPr>
        </p:nvGraphicFramePr>
        <p:xfrm>
          <a:off x="2564075" y="2467448"/>
          <a:ext cx="4943425" cy="1891149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57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156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READING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661"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Genre: </a:t>
                      </a: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Fiction</a:t>
                      </a: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Story Elements: Characters, Settings, Events</a:t>
                      </a: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Listening Comprehension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endParaRPr lang="en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5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6" name="Google Shape;86;p2"/>
          <p:cNvGraphicFramePr/>
          <p:nvPr>
            <p:extLst>
              <p:ext uri="{D42A27DB-BD31-4B8C-83A1-F6EECF244321}">
                <p14:modId xmlns:p14="http://schemas.microsoft.com/office/powerpoint/2010/main" val="496538054"/>
              </p:ext>
            </p:extLst>
          </p:nvPr>
        </p:nvGraphicFramePr>
        <p:xfrm>
          <a:off x="199791" y="5100546"/>
          <a:ext cx="2240200" cy="117176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92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REVIEW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700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Letters a</a:t>
                      </a:r>
                      <a:r>
                        <a:rPr lang="en-US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nd</a:t>
                      </a:r>
                      <a:r>
                        <a:rPr lang="en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sounds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</a:rPr>
                        <a:t>Aa-Ff</a:t>
                      </a:r>
                      <a:endParaRPr lang="en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37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7" name="Google Shape;87;p2"/>
          <p:cNvGraphicFramePr/>
          <p:nvPr>
            <p:extLst>
              <p:ext uri="{D42A27DB-BD31-4B8C-83A1-F6EECF244321}">
                <p14:modId xmlns:p14="http://schemas.microsoft.com/office/powerpoint/2010/main" val="3304600534"/>
              </p:ext>
            </p:extLst>
          </p:nvPr>
        </p:nvGraphicFramePr>
        <p:xfrm>
          <a:off x="199791" y="6419188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92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WRITING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700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First Name</a:t>
                      </a:r>
                      <a:endParaRPr lang="en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Letters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Comfortaa"/>
                          <a:ea typeface="Comfortaa"/>
                          <a:cs typeface="Comfortaa"/>
                        </a:rPr>
                        <a:t>Opinions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37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8" name="Google Shape;88;p2"/>
          <p:cNvGraphicFramePr/>
          <p:nvPr>
            <p:extLst>
              <p:ext uri="{D42A27DB-BD31-4B8C-83A1-F6EECF244321}">
                <p14:modId xmlns:p14="http://schemas.microsoft.com/office/powerpoint/2010/main" val="891665107"/>
              </p:ext>
            </p:extLst>
          </p:nvPr>
        </p:nvGraphicFramePr>
        <p:xfrm>
          <a:off x="224238" y="7844266"/>
          <a:ext cx="2240200" cy="149346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92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PHONEMIC AWARENESS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700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</a:rPr>
                        <a:t>Identify Rhymes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</a:rPr>
                        <a:t>Identify words in a sentence</a:t>
                      </a:r>
                      <a:endParaRPr lang="en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37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" name="Google Shape;89;p2"/>
          <p:cNvGraphicFramePr/>
          <p:nvPr>
            <p:extLst>
              <p:ext uri="{D42A27DB-BD31-4B8C-83A1-F6EECF244321}">
                <p14:modId xmlns:p14="http://schemas.microsoft.com/office/powerpoint/2010/main" val="2867688864"/>
              </p:ext>
            </p:extLst>
          </p:nvPr>
        </p:nvGraphicFramePr>
        <p:xfrm>
          <a:off x="2564074" y="6909811"/>
          <a:ext cx="4956226" cy="235006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56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608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SPELLING WORDS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3979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endParaRPr lang="en-US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*Spelling words will begin </a:t>
                      </a: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in the 2nd nine weeks.</a:t>
                      </a:r>
                      <a:endParaRPr lang="en-US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1" name="Google Shape;91;p2"/>
          <p:cNvSpPr/>
          <p:nvPr/>
        </p:nvSpPr>
        <p:spPr>
          <a:xfrm rot="252521">
            <a:off x="4936184" y="316649"/>
            <a:ext cx="2199231" cy="965001"/>
          </a:xfrm>
          <a:prstGeom prst="wedgeRoundRectCallout">
            <a:avLst>
              <a:gd name="adj1" fmla="val -5758"/>
              <a:gd name="adj2" fmla="val 80045"/>
              <a:gd name="adj3" fmla="val 0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LEARNING MINDSET: </a:t>
            </a:r>
            <a:r>
              <a:rPr lang="en"/>
              <a:t>Curiosity</a:t>
            </a:r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270</Words>
  <Application>Microsoft Macintosh PowerPoint</Application>
  <PresentationFormat>Custom</PresentationFormat>
  <Paragraphs>61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System Font Regular</vt:lpstr>
      <vt:lpstr>Comfortaa</vt:lpstr>
      <vt:lpstr>Impact</vt:lpstr>
      <vt:lpstr>Roboto Mono</vt:lpstr>
      <vt:lpstr>Oswald</vt:lpstr>
      <vt:lpstr>Simple Light</vt:lpstr>
      <vt:lpstr>We are Wild about Learning! </vt:lpstr>
      <vt:lpstr>Module 1,  Week 1: Curious about Kindergarten!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shooting for the STARS! Students That Always Reach Success</dc:title>
  <dc:creator>Sawin, Ada</dc:creator>
  <cp:lastModifiedBy>Green, Rhonda</cp:lastModifiedBy>
  <cp:revision>122</cp:revision>
  <cp:lastPrinted>2020-10-08T13:21:33Z</cp:lastPrinted>
  <dcterms:modified xsi:type="dcterms:W3CDTF">2022-08-19T14:42:47Z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0x01010065C82FB862B3584EBF3A03AA7ED0D34C</vt:lpwstr>
  </property>
</Properties>
</file>